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12192000" cy="6858000"/>
  <p:embeddedFontLst>
    <p:embeddedFont>
      <p:font typeface="WKEMPJ+BookmanOldStyle-Bold"/>
      <p:regular r:id="rId13"/>
    </p:embeddedFont>
    <p:embeddedFont>
      <p:font typeface="NGRIGC+Wingdings3"/>
      <p:regular r:id="rId14"/>
    </p:embeddedFont>
    <p:embeddedFont>
      <p:font typeface="KQIIAM+CenturyGothic"/>
      <p:regular r:id="rId1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font" Target="fonts/font1.fntdata" /><Relationship Id="rId14" Type="http://schemas.openxmlformats.org/officeDocument/2006/relationships/font" Target="fonts/font2.fntdata" /><Relationship Id="rId15" Type="http://schemas.openxmlformats.org/officeDocument/2006/relationships/font" Target="fonts/font3.fntdata" /><Relationship Id="rId2" Type="http://schemas.openxmlformats.org/officeDocument/2006/relationships/tableStyles" Target="tableStyles.xml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77547" y="648935"/>
            <a:ext cx="7733862" cy="8822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86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SCUOLA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SECONDARIA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DI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PRIMO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GRADO</a:t>
            </a:r>
          </a:p>
          <a:p>
            <a:pPr marL="1486592" marR="0">
              <a:lnSpc>
                <a:spcPts val="3286"/>
              </a:lnSpc>
              <a:spcBef>
                <a:spcPts val="23"/>
              </a:spcBef>
              <a:spcAft>
                <a:spcPts val="0"/>
              </a:spcAft>
            </a:pP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AD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INDIRIZZO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28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MUSICALE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54841" y="1502376"/>
            <a:ext cx="2789139" cy="669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86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e6b729"/>
                </a:solidFill>
                <a:latin typeface="WKEMPJ+BookmanOldStyle-Bold"/>
                <a:cs typeface="WKEMPJ+BookmanOldStyle-Bold"/>
              </a:rPr>
              <a:t>A.</a:t>
            </a:r>
            <a:r>
              <a:rPr dirty="0" sz="2800" b="1">
                <a:solidFill>
                  <a:srgbClr val="e6b729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2800" b="1">
                <a:solidFill>
                  <a:srgbClr val="e6b729"/>
                </a:solidFill>
                <a:latin typeface="WKEMPJ+BookmanOldStyle-Bold"/>
                <a:cs typeface="WKEMPJ+BookmanOldStyle-Bold"/>
              </a:rPr>
              <a:t>LUCARELLI</a:t>
            </a:r>
          </a:p>
          <a:p>
            <a:pPr marL="90487" marR="0">
              <a:lnSpc>
                <a:spcPts val="1643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ACQUAVIVA</a:t>
            </a:r>
            <a:r>
              <a:rPr dirty="0" sz="14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14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DELLE</a:t>
            </a:r>
            <a:r>
              <a:rPr dirty="0" sz="14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14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FONTI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19580" y="3192693"/>
            <a:ext cx="8254083" cy="12504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9399" marR="0">
              <a:lnSpc>
                <a:spcPts val="42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ESAME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DI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STATO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CONCLUSIVO</a:t>
            </a:r>
          </a:p>
          <a:p>
            <a:pPr marL="0" marR="0">
              <a:lnSpc>
                <a:spcPts val="4225"/>
              </a:lnSpc>
              <a:spcBef>
                <a:spcPts val="1094"/>
              </a:spcBef>
              <a:spcAft>
                <a:spcPts val="0"/>
              </a:spcAft>
            </a:pP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DEL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PRIMO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CICLO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D’ISTRUZIONE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93761" y="4699479"/>
            <a:ext cx="2472084" cy="380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99"/>
              </a:lnSpc>
              <a:spcBef>
                <a:spcPts val="0"/>
              </a:spcBef>
              <a:spcAft>
                <a:spcPts val="0"/>
              </a:spcAft>
            </a:pPr>
            <a:r>
              <a:rPr dirty="0" sz="23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A.S.2021/2022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29442" y="5216045"/>
            <a:ext cx="2844147" cy="380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99"/>
              </a:lnSpc>
              <a:spcBef>
                <a:spcPts val="0"/>
              </a:spcBef>
              <a:spcAft>
                <a:spcPts val="0"/>
              </a:spcAft>
            </a:pPr>
            <a:r>
              <a:rPr dirty="0" sz="23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D.M.</a:t>
            </a:r>
            <a:r>
              <a:rPr dirty="0" sz="23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2300" b="1">
                <a:solidFill>
                  <a:srgbClr val="ffffff"/>
                </a:solidFill>
                <a:latin typeface="WKEMPJ+BookmanOldStyle-Bold"/>
                <a:cs typeface="WKEMPJ+BookmanOldStyle-Bold"/>
              </a:rPr>
              <a:t>14/03/2022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7772" y="508316"/>
            <a:ext cx="6274864" cy="5747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2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AMMISSIONE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ALL’ESAME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6640" y="2061476"/>
            <a:ext cx="8890633" cy="901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sede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scrutinio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finale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gli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alunni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frequentanti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classi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terze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scuola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secondaria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di</a:t>
            </a:r>
          </a:p>
          <a:p>
            <a:pPr marL="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primo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grado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sono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ammessi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all’esame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Stato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conclusivo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primo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ciclo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istruzione</a:t>
            </a:r>
          </a:p>
          <a:p>
            <a:pPr marL="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presenza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seguenti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requisiti: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66640" y="3098969"/>
            <a:ext cx="8593469" cy="121040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50">
                <a:solidFill>
                  <a:srgbClr val="8ad0d6"/>
                </a:solidFill>
                <a:latin typeface="NGRIGC+Wingdings3"/>
                <a:cs typeface="NGRIGC+Wingdings3"/>
              </a:rPr>
              <a:t></a:t>
            </a:r>
            <a:r>
              <a:rPr dirty="0" sz="1650" spc="835">
                <a:solidFill>
                  <a:srgbClr val="8ad0d6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aver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frequentato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almeno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tre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quarti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del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monte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ore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annuale</a:t>
            </a:r>
            <a:r>
              <a:rPr dirty="0" sz="2000" spc="74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personalizzato,</a:t>
            </a:r>
          </a:p>
          <a:p>
            <a:pPr marL="34290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definito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dall'ordinamento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scuola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secondaria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primo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grado,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fatte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salve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le</a:t>
            </a:r>
          </a:p>
          <a:p>
            <a:pPr marL="34290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eventuali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motivate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deroghe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deliberate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dal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collegio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docenti,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anche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con</a:t>
            </a:r>
          </a:p>
          <a:p>
            <a:pPr marL="34290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riferimento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alle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specifiche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situazioni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dovute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all’emergenza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epidemiologica;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6640" y="4445169"/>
            <a:ext cx="8863899" cy="90560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50">
                <a:solidFill>
                  <a:srgbClr val="8ad0d6"/>
                </a:solidFill>
                <a:latin typeface="NGRIGC+Wingdings3"/>
                <a:cs typeface="NGRIGC+Wingdings3"/>
              </a:rPr>
              <a:t></a:t>
            </a:r>
            <a:r>
              <a:rPr dirty="0" sz="1650" spc="835">
                <a:solidFill>
                  <a:srgbClr val="8ad0d6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non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essere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incorsi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nella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sanzione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disciplinare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della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non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e6b729"/>
                </a:solidFill>
                <a:latin typeface="Calibri"/>
                <a:cs typeface="Calibri"/>
              </a:rPr>
              <a:t>ammissione</a:t>
            </a:r>
            <a:r>
              <a:rPr dirty="0" sz="2000" spc="95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all’esame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di</a:t>
            </a:r>
          </a:p>
          <a:p>
            <a:pPr marL="34290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Stato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prevista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dall'articolo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4,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commi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9-bis,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decreto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Presidente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</a:p>
          <a:p>
            <a:pPr marL="34290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Repubblica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24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giugno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1998,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n.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249.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7666" y="508316"/>
            <a:ext cx="7972878" cy="5747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2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QUALI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PROVE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SI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SOSTENGONO?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4752" y="2174228"/>
            <a:ext cx="6521735" cy="444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SOSTENGONO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DUE</a:t>
            </a:r>
            <a:r>
              <a:rPr dirty="0" sz="3200" spc="723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PROVE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ffffff"/>
                </a:solidFill>
                <a:latin typeface="Calibri"/>
                <a:cs typeface="Calibri"/>
              </a:rPr>
              <a:t>SCRITTE: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94752" y="3403588"/>
            <a:ext cx="2069498" cy="444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•</a:t>
            </a: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ITALIANO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94752" y="4018267"/>
            <a:ext cx="2818366" cy="444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•</a:t>
            </a: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MATEMATICA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13247" y="508316"/>
            <a:ext cx="5021948" cy="5747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2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PROVA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DI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ITALIANO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1902" y="1620211"/>
            <a:ext cx="6951414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D.M.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741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1600" spc="3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2017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Articolo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(Prova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scritta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relativa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alle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competenze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italiano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94752" y="2113170"/>
            <a:ext cx="8648710" cy="531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commissione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predispone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almeno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tre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terne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tracce,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particolare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riferimento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alle</a:t>
            </a:r>
          </a:p>
          <a:p>
            <a:pPr marL="0" marR="0">
              <a:lnSpc>
                <a:spcPts val="1900"/>
              </a:lnSpc>
              <a:spcBef>
                <a:spcPts val="83"/>
              </a:spcBef>
              <a:spcAft>
                <a:spcPts val="0"/>
              </a:spcAft>
            </a:pP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seguenti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tipologie: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94752" y="2845604"/>
            <a:ext cx="8370507" cy="531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a)</a:t>
            </a: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testo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narrativo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o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descrittivo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coerente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situazione,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l'argomento,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scopo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il</a:t>
            </a:r>
          </a:p>
          <a:p>
            <a:pPr marL="0" marR="0">
              <a:lnSpc>
                <a:spcPts val="1900"/>
              </a:lnSpc>
              <a:spcBef>
                <a:spcPts val="83"/>
              </a:spcBef>
              <a:spcAft>
                <a:spcPts val="0"/>
              </a:spcAft>
            </a:pP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destinatario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indicati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nella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traccia;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94752" y="3578039"/>
            <a:ext cx="7416133" cy="17209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b)</a:t>
            </a: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testo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e6b729"/>
                </a:solidFill>
                <a:latin typeface="Calibri"/>
                <a:cs typeface="Calibri"/>
              </a:rPr>
              <a:t>argomentativo</a:t>
            </a: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che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consenta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l'esposizione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riflessioni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personali,</a:t>
            </a:r>
          </a:p>
          <a:p>
            <a:pPr marL="54533" marR="0">
              <a:lnSpc>
                <a:spcPts val="1900"/>
              </a:lnSpc>
              <a:spcBef>
                <a:spcPts val="1883"/>
              </a:spcBef>
              <a:spcAft>
                <a:spcPts val="0"/>
              </a:spcAft>
            </a:pP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quale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devono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essere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fornite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indicazioni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svolgimento;</a:t>
            </a:r>
          </a:p>
          <a:p>
            <a:pPr marL="0" marR="0">
              <a:lnSpc>
                <a:spcPts val="1900"/>
              </a:lnSpc>
              <a:spcBef>
                <a:spcPts val="1883"/>
              </a:spcBef>
              <a:spcAft>
                <a:spcPts val="0"/>
              </a:spcAft>
            </a:pP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c)</a:t>
            </a: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comprensione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e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sintesi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di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un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testo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letterario,</a:t>
            </a:r>
            <a:r>
              <a:rPr dirty="0" sz="1900" spc="122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divulgativo,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e6b729"/>
                </a:solidFill>
                <a:latin typeface="Calibri"/>
                <a:cs typeface="Calibri"/>
              </a:rPr>
              <a:t>scientifico</a:t>
            </a:r>
          </a:p>
          <a:p>
            <a:pPr marL="53975" marR="0">
              <a:lnSpc>
                <a:spcPts val="1900"/>
              </a:lnSpc>
              <a:spcBef>
                <a:spcPts val="1883"/>
              </a:spcBef>
              <a:spcAft>
                <a:spcPts val="0"/>
              </a:spcAft>
            </a:pP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anche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attraverso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richieste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riformulazione.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94752" y="5497657"/>
            <a:ext cx="8681011" cy="453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Nel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giorno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effettuazione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prova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commissione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sorteggia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tema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tracce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che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viene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proposta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ai</a:t>
            </a:r>
          </a:p>
          <a:p>
            <a:pPr marL="0" marR="0">
              <a:lnSpc>
                <a:spcPts val="1600"/>
              </a:lnSpc>
              <a:spcBef>
                <a:spcPts val="70"/>
              </a:spcBef>
              <a:spcAft>
                <a:spcPts val="0"/>
              </a:spcAf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candidati.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Ciascun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candidato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svolge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prova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scegliendo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tre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tracce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sorteggiate.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13979" y="508316"/>
            <a:ext cx="6018374" cy="5747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2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PROVA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DI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MATEMATICA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4752" y="2156135"/>
            <a:ext cx="8721818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D.M.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741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1800" spc="407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2017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Articolo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(Prova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scritta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relativa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alle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competenze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logico-matematiche)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94752" y="2691034"/>
            <a:ext cx="7934647" cy="67624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commissione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predispone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almeno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tre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tracce,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ciascuna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riferita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alle</a:t>
            </a:r>
          </a:p>
          <a:p>
            <a:pPr marL="0" marR="0">
              <a:lnSpc>
                <a:spcPts val="2200"/>
              </a:lnSpc>
              <a:spcBef>
                <a:spcPts val="624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seguenti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tipologie: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94752" y="3637134"/>
            <a:ext cx="5198635" cy="90484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a)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problemi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articolati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su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una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o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più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richieste;</a:t>
            </a:r>
          </a:p>
          <a:p>
            <a:pPr marL="0" marR="0">
              <a:lnSpc>
                <a:spcPts val="2200"/>
              </a:lnSpc>
              <a:spcBef>
                <a:spcPts val="2424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b)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quesiti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a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risposta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aperta.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94752" y="4811833"/>
            <a:ext cx="8383970" cy="10349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3144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Nella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predisposizione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tracce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commissione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può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fare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riferimento</a:t>
            </a:r>
          </a:p>
          <a:p>
            <a:pPr marL="0" marR="0">
              <a:lnSpc>
                <a:spcPts val="2200"/>
              </a:lnSpc>
              <a:spcBef>
                <a:spcPts val="624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anche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metodi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analisi,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organizzazione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rappresentazione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dati,</a:t>
            </a:r>
          </a:p>
          <a:p>
            <a:pPr marL="0" marR="0">
              <a:lnSpc>
                <a:spcPts val="2200"/>
              </a:lnSpc>
              <a:spcBef>
                <a:spcPts val="624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caratteristici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pensiero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computazionale.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7654" y="508316"/>
            <a:ext cx="8172701" cy="5747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2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COLLOQUIO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PLURIDISCIPLINARE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1380" y="2112643"/>
            <a:ext cx="7695945" cy="317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Avviene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alla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presenza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tutta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Sottocommissione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esaminatrice.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01380" y="3287342"/>
            <a:ext cx="7964591" cy="1034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Nel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colloquio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valuteranno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capacità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argomentazione,</a:t>
            </a:r>
            <a:r>
              <a:rPr dirty="0" sz="2200" spc="496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di</a:t>
            </a:r>
          </a:p>
          <a:p>
            <a:pPr marL="0" marR="0">
              <a:lnSpc>
                <a:spcPts val="2200"/>
              </a:lnSpc>
              <a:spcBef>
                <a:spcPts val="624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pensiero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critico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riflessivo,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collegamento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organico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significativo</a:t>
            </a:r>
          </a:p>
          <a:p>
            <a:pPr marL="0" marR="0">
              <a:lnSpc>
                <a:spcPts val="2200"/>
              </a:lnSpc>
              <a:spcBef>
                <a:spcPts val="624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tra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varie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discipline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studio.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1380" y="4592190"/>
            <a:ext cx="8230821" cy="13937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Nel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corso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colloquio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accertato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anche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dirty="0" sz="2200" spc="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livello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di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padronanza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delle</a:t>
            </a:r>
          </a:p>
          <a:p>
            <a:pPr marL="0" marR="0">
              <a:lnSpc>
                <a:spcPts val="2200"/>
              </a:lnSpc>
              <a:spcBef>
                <a:spcPts val="624"/>
              </a:spcBef>
              <a:spcAft>
                <a:spcPts val="0"/>
              </a:spcAft>
            </a:pP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competenze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relative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alla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lingua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inglese</a:t>
            </a:r>
            <a:r>
              <a:rPr dirty="0" sz="2200" spc="4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alla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seconda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lingua</a:t>
            </a:r>
          </a:p>
          <a:p>
            <a:pPr marL="0" marR="0">
              <a:lnSpc>
                <a:spcPts val="2200"/>
              </a:lnSpc>
              <a:spcBef>
                <a:spcPts val="624"/>
              </a:spcBef>
              <a:spcAft>
                <a:spcPts val="0"/>
              </a:spcAft>
            </a:pP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comunitaria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nonché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competenze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relative</a:t>
            </a:r>
            <a:r>
              <a:rPr dirty="0" sz="2200" spc="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all’insegnamento</a:t>
            </a:r>
          </a:p>
          <a:p>
            <a:pPr marL="0" marR="0">
              <a:lnSpc>
                <a:spcPts val="2200"/>
              </a:lnSpc>
              <a:spcBef>
                <a:spcPts val="674"/>
              </a:spcBef>
              <a:spcAft>
                <a:spcPts val="0"/>
              </a:spcAft>
            </a:pP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dell’educazione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e6b729"/>
                </a:solidFill>
                <a:latin typeface="Calibri"/>
                <a:cs typeface="Calibri"/>
              </a:rPr>
              <a:t>civica.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75754" y="508316"/>
            <a:ext cx="8092047" cy="5747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2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PROVA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PRATICA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DI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 </a:t>
            </a:r>
            <a:r>
              <a:rPr dirty="0" sz="3600" b="1">
                <a:solidFill>
                  <a:srgbClr val="ebebeb"/>
                </a:solidFill>
                <a:latin typeface="WKEMPJ+BookmanOldStyle-Bold"/>
                <a:cs typeface="WKEMPJ+BookmanOldStyle-Bold"/>
              </a:rPr>
              <a:t>STRUMENTO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4752" y="2150606"/>
            <a:ext cx="8515849" cy="682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sezioni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indirizzo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musicale,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nell’ambito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colloquio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previsto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lo</a:t>
            </a:r>
          </a:p>
          <a:p>
            <a:pPr marL="0" marR="0">
              <a:lnSpc>
                <a:spcPts val="2452"/>
              </a:lnSpc>
              <a:spcBef>
                <a:spcPts val="215"/>
              </a:spcBef>
              <a:spcAft>
                <a:spcPts val="0"/>
              </a:spcAft>
            </a:pP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svolgimento</a:t>
            </a:r>
            <a:r>
              <a:rPr dirty="0" sz="2200" spc="411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di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una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prova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pratica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di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6b729"/>
                </a:solidFill>
                <a:latin typeface="Calibri"/>
                <a:cs typeface="Calibri"/>
              </a:rPr>
              <a:t>strumento</a:t>
            </a:r>
            <a:r>
              <a:rPr dirty="0" sz="2000">
                <a:solidFill>
                  <a:srgbClr val="ffffff"/>
                </a:solidFill>
                <a:latin typeface="KQIIAM+CenturyGothic"/>
                <a:cs typeface="KQIIAM+CenturyGothic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2023-08-30T02:16:57-05:00</dcterms:modified>
</cp:coreProperties>
</file>